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432" r:id="rId3"/>
    <p:sldId id="435" r:id="rId5"/>
    <p:sldId id="439" r:id="rId6"/>
    <p:sldId id="436" r:id="rId7"/>
    <p:sldId id="437" r:id="rId8"/>
    <p:sldId id="438" r:id="rId9"/>
    <p:sldId id="434" r:id="rId10"/>
    <p:sldId id="43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上世纪</a:t>
            </a:r>
            <a:r>
              <a:rPr lang="en-US" altLang="zh-CN"/>
              <a:t>90</a:t>
            </a:r>
            <a:r>
              <a:rPr lang="zh-CN" altLang="en-US"/>
              <a:t>年代，</a:t>
            </a:r>
            <a:r>
              <a:rPr lang="en-US" altLang="zh-CN"/>
              <a:t>ImgTec</a:t>
            </a:r>
            <a:r>
              <a:rPr lang="zh-CN" altLang="en-US"/>
              <a:t>和</a:t>
            </a:r>
            <a:r>
              <a:rPr lang="en-US" altLang="zh-CN"/>
              <a:t>NVIDIA</a:t>
            </a:r>
            <a:r>
              <a:rPr lang="zh-CN" altLang="en-US"/>
              <a:t>的相互厮杀，最终</a:t>
            </a:r>
            <a:r>
              <a:rPr lang="en-US" altLang="zh-CN"/>
              <a:t>ImgTec</a:t>
            </a:r>
            <a:r>
              <a:rPr lang="zh-CN" altLang="en-US"/>
              <a:t>退出桌面市场，但在嵌入式设备市场</a:t>
            </a:r>
            <a:r>
              <a:rPr lang="zh-CN" altLang="en-US"/>
              <a:t>一家独大。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金属和塑料的区分更加明显。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Enlighten</a:t>
            </a:r>
            <a:r>
              <a:rPr lang="zh-CN" altLang="en-US"/>
              <a:t>、</a:t>
            </a:r>
            <a:r>
              <a:rPr lang="en-US" altLang="zh-CN"/>
              <a:t>Light Mass</a:t>
            </a:r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HDR</a:t>
            </a:r>
            <a:r>
              <a:rPr lang="zh-CN" altLang="en-US"/>
              <a:t>可保留更多亮部和暗部细节，对比度更高。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颜色会更加鲜艳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光线追踪渲染管线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上：光栅化阴影；下：光线追踪阴影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实时通用渲染技术鉴赏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PBR</a:t>
            </a:r>
            <a:endParaRPr lang="en-US" altLang="zh-CN"/>
          </a:p>
        </p:txBody>
      </p:sp>
      <p:pic>
        <p:nvPicPr>
          <p:cNvPr id="4" name="图片 3" descr="traditionalvspbr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6025" y="1570990"/>
            <a:ext cx="9753600" cy="43891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400" y="517595"/>
            <a:ext cx="10969200" cy="705600"/>
          </a:xfrm>
        </p:spPr>
        <p:txBody>
          <a:bodyPr/>
          <a:p>
            <a:r>
              <a:rPr lang="en-US" altLang="zh-CN"/>
              <a:t>Global ilumination</a:t>
            </a:r>
            <a:endParaRPr lang="en-US" altLang="zh-CN"/>
          </a:p>
        </p:txBody>
      </p:sp>
      <p:pic>
        <p:nvPicPr>
          <p:cNvPr id="5" name="图片 4" descr="RayTracedGlobalIllumination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335" y="1892300"/>
            <a:ext cx="6148070" cy="4098925"/>
          </a:xfrm>
          <a:prstGeom prst="rect">
            <a:avLst/>
          </a:prstGeom>
        </p:spPr>
      </p:pic>
      <p:pic>
        <p:nvPicPr>
          <p:cNvPr id="6" name="图片 5" descr="RayTracedGlobalIllumination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745" y="1902460"/>
            <a:ext cx="6111875" cy="40747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575" y="616020"/>
            <a:ext cx="10969200" cy="705600"/>
          </a:xfrm>
        </p:spPr>
        <p:txBody>
          <a:bodyPr/>
          <a:p>
            <a:r>
              <a:rPr lang="en-US" altLang="zh-CN"/>
              <a:t>HDR</a:t>
            </a:r>
            <a:endParaRPr lang="en-US" altLang="zh-CN"/>
          </a:p>
        </p:txBody>
      </p:sp>
      <p:pic>
        <p:nvPicPr>
          <p:cNvPr id="4" name="图片 3" descr="00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1419225"/>
            <a:ext cx="10058400" cy="50387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575" y="258515"/>
            <a:ext cx="10969200" cy="705600"/>
          </a:xfrm>
        </p:spPr>
        <p:txBody>
          <a:bodyPr/>
          <a:p>
            <a:r>
              <a:rPr lang="en-US" altLang="zh-CN"/>
              <a:t>LUT</a:t>
            </a:r>
            <a:endParaRPr lang="en-US" altLang="zh-CN"/>
          </a:p>
        </p:txBody>
      </p:sp>
      <p:pic>
        <p:nvPicPr>
          <p:cNvPr id="5" name="图片 4" descr="937c1a94e5c068c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000" y="1162050"/>
            <a:ext cx="9753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575" y="288995"/>
            <a:ext cx="10969200" cy="705600"/>
          </a:xfrm>
        </p:spPr>
        <p:txBody>
          <a:bodyPr/>
          <a:p>
            <a:r>
              <a:rPr lang="en-US" altLang="zh-CN"/>
              <a:t>Volumetric Light</a:t>
            </a:r>
            <a:endParaRPr lang="en-US" altLang="zh-CN"/>
          </a:p>
        </p:txBody>
      </p:sp>
      <p:pic>
        <p:nvPicPr>
          <p:cNvPr id="4" name="图片 3" descr="8uHDzG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92960" y="970280"/>
            <a:ext cx="7686040" cy="57645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>
            <a:spLocks noGrp="1"/>
          </p:cNvSpPr>
          <p:nvPr/>
        </p:nvSpPr>
        <p:spPr>
          <a:xfrm>
            <a:off x="611575" y="252165"/>
            <a:ext cx="10969200" cy="70560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r>
              <a:rPr lang="zh-CN" altLang="en-US"/>
              <a:t>光线追踪</a:t>
            </a:r>
            <a:endParaRPr lang="zh-CN" altLang="en-US"/>
          </a:p>
        </p:txBody>
      </p:sp>
      <p:pic>
        <p:nvPicPr>
          <p:cNvPr id="5" name="图片 4" descr="1617944-20190816201352838-7785622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0745" y="915670"/>
            <a:ext cx="7692390" cy="57696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1617944-20190816202055979-60467716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2805" y="40005"/>
            <a:ext cx="6352540" cy="3362325"/>
          </a:xfrm>
          <a:prstGeom prst="rect">
            <a:avLst/>
          </a:prstGeom>
        </p:spPr>
      </p:pic>
      <p:pic>
        <p:nvPicPr>
          <p:cNvPr id="9" name="图片 8" descr="1617944-20190816202121548-1879054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835" y="3420745"/>
            <a:ext cx="6383655" cy="337883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</Words>
  <Application>WPS 演示</Application>
  <PresentationFormat>宽屏</PresentationFormat>
  <Paragraphs>14</Paragraphs>
  <Slides>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Office 主题​​</vt:lpstr>
      <vt:lpstr>TBDR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光线追踪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悻然</cp:lastModifiedBy>
  <cp:revision>441</cp:revision>
  <dcterms:created xsi:type="dcterms:W3CDTF">2019-06-19T02:08:00Z</dcterms:created>
  <dcterms:modified xsi:type="dcterms:W3CDTF">2020-12-09T06:20:08Z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